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040"/>
    <a:srgbClr val="EF7581"/>
    <a:srgbClr val="F2929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>
        <p:scale>
          <a:sx n="81" d="100"/>
          <a:sy n="81" d="100"/>
        </p:scale>
        <p:origin x="941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3A8C3-4444-4A1D-95F1-828AD5374012}" type="datetimeFigureOut">
              <a:rPr lang="ru-RU" smtClean="0"/>
              <a:t>16.09.2025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D8B19-A6CC-4BE2-B2E2-CE823C414D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11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solidFill>
          <a:srgbClr val="E73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445213" y="3046792"/>
            <a:ext cx="11216904" cy="2387600"/>
          </a:xfrm>
        </p:spPr>
        <p:txBody>
          <a:bodyPr anchor="ctr"/>
          <a:lstStyle>
            <a:lvl1pPr algn="l">
              <a:defRPr sz="6000" b="1"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72" y="470962"/>
            <a:ext cx="1512034" cy="51277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866" y="470962"/>
            <a:ext cx="2051107" cy="51277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815" y="470962"/>
            <a:ext cx="1549842" cy="51277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788" y="357830"/>
            <a:ext cx="3947601" cy="151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12192000" cy="1281869"/>
          </a:xfrm>
          <a:prstGeom prst="rect">
            <a:avLst/>
          </a:prstGeom>
          <a:solidFill>
            <a:srgbClr val="E73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77211" y="0"/>
            <a:ext cx="6804703" cy="1281869"/>
          </a:xfrm>
        </p:spPr>
        <p:txBody>
          <a:bodyPr anchor="ctr">
            <a:normAutofit/>
          </a:bodyPr>
          <a:lstStyle>
            <a:lvl1pPr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037" y="427609"/>
            <a:ext cx="1139484" cy="38643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223" y="427609"/>
            <a:ext cx="1545735" cy="38643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884" y="427609"/>
            <a:ext cx="1167976" cy="386434"/>
          </a:xfrm>
          <a:prstGeom prst="rect">
            <a:avLst/>
          </a:prstGeom>
        </p:spPr>
      </p:pic>
      <p:sp>
        <p:nvSpPr>
          <p:cNvPr id="1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925174" y="6303793"/>
            <a:ext cx="1036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D33F704-FAAB-46D5-8C6C-F87D06879AB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49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solidFill>
          <a:srgbClr val="E73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 userDrawn="1"/>
        </p:nvGrpSpPr>
        <p:grpSpPr>
          <a:xfrm>
            <a:off x="2885932" y="5376604"/>
            <a:ext cx="6420136" cy="512777"/>
            <a:chOff x="2658647" y="5376604"/>
            <a:chExt cx="6420136" cy="512777"/>
          </a:xfrm>
        </p:grpSpPr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8647" y="5376604"/>
              <a:ext cx="1512034" cy="512777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7676" y="5376604"/>
              <a:ext cx="2051107" cy="512777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4258" y="5376604"/>
              <a:ext cx="1549842" cy="512777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26"/>
          <a:stretch/>
        </p:blipFill>
        <p:spPr>
          <a:xfrm>
            <a:off x="4243126" y="3337499"/>
            <a:ext cx="3705748" cy="151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82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58C84-4B29-4E80-A38C-B51945389692}" type="datetime1">
              <a:rPr lang="ru-RU" smtClean="0"/>
              <a:t>16.09.2025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583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3F704-FAAB-46D5-8C6C-F87D06879AB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11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ol1517.ru/forms/20250914-5/" TargetMode="External"/><Relationship Id="rId3" Type="http://schemas.openxmlformats.org/officeDocument/2006/relationships/hyperlink" Target="https://school1517.ru/forms/20250914-6-4/" TargetMode="External"/><Relationship Id="rId7" Type="http://schemas.openxmlformats.org/officeDocument/2006/relationships/hyperlink" Target="https://school1517.ru/forms/20250914-6-2/" TargetMode="External"/><Relationship Id="rId2" Type="http://schemas.openxmlformats.org/officeDocument/2006/relationships/hyperlink" Target="https://school1517.ru/forms/20250914-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hool1517.ru/forms/20250914-6-1/" TargetMode="External"/><Relationship Id="rId5" Type="http://schemas.openxmlformats.org/officeDocument/2006/relationships/hyperlink" Target="https://school1517.ru/for%20ms/20250914-4/" TargetMode="External"/><Relationship Id="rId4" Type="http://schemas.openxmlformats.org/officeDocument/2006/relationships/hyperlink" Target="https://school1517.ru/forms/20250914-6-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incult.info/teaching/multiki-o-finansakh-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668" y="-1442"/>
            <a:ext cx="6804703" cy="1281869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Unbounded" pitchFamily="2" charset="-52"/>
              </a:rPr>
              <a:t>Единая программа </a:t>
            </a:r>
            <a:r>
              <a:rPr lang="ru-RU" sz="2400" dirty="0" smtClean="0">
                <a:latin typeface="Unbounded" pitchFamily="2" charset="-52"/>
              </a:rPr>
              <a:t>в день </a:t>
            </a:r>
            <a:r>
              <a:rPr lang="ru-RU" sz="2400" dirty="0">
                <a:latin typeface="Unbounded" pitchFamily="2" charset="-52"/>
              </a:rPr>
              <a:t>Фестиваля в </a:t>
            </a:r>
            <a:r>
              <a:rPr lang="ru-RU" sz="2400" dirty="0" smtClean="0">
                <a:latin typeface="Unbounded" pitchFamily="2" charset="-52"/>
              </a:rPr>
              <a:t>ГБОУ Школа № 1517</a:t>
            </a:r>
            <a:endParaRPr lang="ru-RU" sz="2400" dirty="0">
              <a:latin typeface="Unbounded" pitchFamily="2" charset="-52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>
          <a:xfrm>
            <a:off x="10931129" y="7102446"/>
            <a:ext cx="1036407" cy="365125"/>
          </a:xfrm>
        </p:spPr>
        <p:txBody>
          <a:bodyPr/>
          <a:lstStyle/>
          <a:p>
            <a:fld id="{1D33F704-FAAB-46D5-8C6C-F87D06879AB3}" type="slidenum">
              <a:rPr lang="ru-RU" smtClean="0">
                <a:latin typeface="Unbounded" pitchFamily="2" charset="-52"/>
              </a:rPr>
              <a:pPr/>
              <a:t>1</a:t>
            </a:fld>
            <a:endParaRPr lang="ru-RU" dirty="0">
              <a:latin typeface="Unbounded" pitchFamily="2" charset="-52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0DC7253-6852-4A82-8FEA-EE4929F4D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77500"/>
              </p:ext>
            </p:extLst>
          </p:nvPr>
        </p:nvGraphicFramePr>
        <p:xfrm>
          <a:off x="77469" y="1423446"/>
          <a:ext cx="11960560" cy="5278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2407">
                  <a:extLst>
                    <a:ext uri="{9D8B030D-6E8A-4147-A177-3AD203B41FA5}">
                      <a16:colId xmlns:a16="http://schemas.microsoft.com/office/drawing/2014/main" val="3702479758"/>
                    </a:ext>
                  </a:extLst>
                </a:gridCol>
                <a:gridCol w="3497345">
                  <a:extLst>
                    <a:ext uri="{9D8B030D-6E8A-4147-A177-3AD203B41FA5}">
                      <a16:colId xmlns:a16="http://schemas.microsoft.com/office/drawing/2014/main" val="1544761738"/>
                    </a:ext>
                  </a:extLst>
                </a:gridCol>
                <a:gridCol w="641022">
                  <a:extLst>
                    <a:ext uri="{9D8B030D-6E8A-4147-A177-3AD203B41FA5}">
                      <a16:colId xmlns:a16="http://schemas.microsoft.com/office/drawing/2014/main" val="3557649220"/>
                    </a:ext>
                  </a:extLst>
                </a:gridCol>
                <a:gridCol w="3054726">
                  <a:extLst>
                    <a:ext uri="{9D8B030D-6E8A-4147-A177-3AD203B41FA5}">
                      <a16:colId xmlns:a16="http://schemas.microsoft.com/office/drawing/2014/main" val="1911402435"/>
                    </a:ext>
                  </a:extLst>
                </a:gridCol>
                <a:gridCol w="631155">
                  <a:extLst>
                    <a:ext uri="{9D8B030D-6E8A-4147-A177-3AD203B41FA5}">
                      <a16:colId xmlns:a16="http://schemas.microsoft.com/office/drawing/2014/main" val="904156114"/>
                    </a:ext>
                  </a:extLst>
                </a:gridCol>
                <a:gridCol w="3553905">
                  <a:extLst>
                    <a:ext uri="{9D8B030D-6E8A-4147-A177-3AD203B41FA5}">
                      <a16:colId xmlns:a16="http://schemas.microsoft.com/office/drawing/2014/main" val="4103375877"/>
                    </a:ext>
                  </a:extLst>
                </a:gridCol>
              </a:tblGrid>
              <a:tr h="150830">
                <a:tc gridSpan="2">
                  <a:txBody>
                    <a:bodyPr/>
                    <a:lstStyle/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spc="-10" dirty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Начальная школа (1-4 </a:t>
                      </a:r>
                      <a:r>
                        <a:rPr lang="ru-RU" sz="1200" b="1" spc="-10" dirty="0" smtClean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классы)</a:t>
                      </a:r>
                      <a:endParaRPr lang="ru-RU" sz="1200" b="0" spc="0" dirty="0" smtClean="0">
                        <a:solidFill>
                          <a:schemeClr val="bg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ул.</a:t>
                      </a:r>
                      <a:r>
                        <a:rPr lang="ru-RU" sz="1200" b="0" baseline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200" b="0" dirty="0" smtClean="0">
                        <a:solidFill>
                          <a:schemeClr val="bg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304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9850" marR="0" lvl="0" indent="0" algn="ctr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26970" algn="l"/>
                        </a:tabLst>
                        <a:defRPr/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Средняя школа (5-9 классы</a:t>
                      </a:r>
                      <a:r>
                        <a:rPr lang="ru-RU" sz="1200" b="1" dirty="0" smtClean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)</a:t>
                      </a: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 ул.</a:t>
                      </a:r>
                      <a:r>
                        <a:rPr lang="ru-RU" sz="1200" b="0" baseline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200" b="0" dirty="0" smtClean="0">
                        <a:solidFill>
                          <a:schemeClr val="bg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3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Старшая школа (10-11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классы)</a:t>
                      </a:r>
                      <a:endParaRPr lang="ru-RU" sz="1200" b="0" dirty="0" smtClean="0">
                        <a:solidFill>
                          <a:schemeClr val="bg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ул.</a:t>
                      </a:r>
                      <a:r>
                        <a:rPr lang="ru-RU" sz="1200" b="0" baseline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200" b="0" dirty="0" smtClean="0">
                        <a:solidFill>
                          <a:schemeClr val="bg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3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017391"/>
                  </a:ext>
                </a:extLst>
              </a:tr>
              <a:tr h="178754">
                <a:tc gridSpan="6"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11:00-11:30</a:t>
                      </a:r>
                      <a:r>
                        <a:rPr lang="ru-RU" sz="1050" b="1" spc="0" baseline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ТОРЖЕСТВЕННОЕ</a:t>
                      </a:r>
                      <a:r>
                        <a:rPr lang="ru-RU" sz="1050" b="1" spc="6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ОТКРЫТИЕ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61340"/>
                  </a:ext>
                </a:extLst>
              </a:tr>
              <a:tr h="1455023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11:30-12:10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Викторина</a:t>
                      </a:r>
                    </a:p>
                    <a:p>
                      <a:pPr marL="698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«В мире финансов»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Ведущие: Е.Ю. Митичева, Ю.А. Чернышева, О.Ю. Кулиш, Д.Г. Гаджикурбанова</a:t>
                      </a:r>
                    </a:p>
                    <a:p>
                      <a:pPr marL="698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Ссылка на регистрацию</a:t>
                      </a:r>
                    </a:p>
                    <a:p>
                      <a:pPr marL="698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hlinkClick r:id="rId2"/>
                        </a:rPr>
                        <a:t>https://school1517.ru/forms/20250914-3/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Ауд. 104, ул.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11:00</a:t>
                      </a:r>
                    </a:p>
                    <a:p>
                      <a:pPr marL="57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- </a:t>
                      </a: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14:00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Игра – конкурс для школьников 8 – 9 классов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«Дорога на Эльдорадо»</a:t>
                      </a:r>
                      <a:endParaRPr lang="ru-RU" sz="1050" b="1" baseline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Ведущий -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А.Н. Кошелева, учитель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ГБОУ Школа № 1517</a:t>
                      </a:r>
                    </a:p>
                    <a:p>
                      <a:pPr marL="698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Ссылка на регистрацию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hlinkClick r:id="rId3"/>
                        </a:rPr>
                        <a:t>https://school1517.ru/forms/20250914-6-4/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</a:p>
                    <a:p>
                      <a:pPr marL="698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Ауд. 307, ул.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11:00 - 12:00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Интерактивная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лекция-беседа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«Основы предпринимательской культуры»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Ведущий - Н.Р. Гукасова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,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директор программы федерального методического центра повышения финансовой грамотности населения ИГСУ Президентской академии</a:t>
                      </a:r>
                    </a:p>
                    <a:p>
                      <a:pPr marL="698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Ссылка на регистрацию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hlinkClick r:id="rId4"/>
                        </a:rPr>
                        <a:t>https://school1517.ru/forms/20250914-6-6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</a:p>
                    <a:p>
                      <a:pPr marL="698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ИТ-полигон, ул.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621408"/>
                  </a:ext>
                </a:extLst>
              </a:tr>
              <a:tr h="1328853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12:25-13:00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Творческая мастерская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«Секреты экономии.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Вторая жизнь вещей: игрушки из вторсырья»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Ведущие: Е.Ю. Митичева, Ю.А. Чернышева, О.Ю. Кулиш, Д.Г. Гаджикурбанова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Ссылка на регистрацию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hlinkClick r:id="rId5"/>
                        </a:rPr>
                        <a:t>https://school1517.ru/for ms/20250914-4/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</a:p>
                    <a:p>
                      <a:pPr marL="698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Ауд. 113, ул.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12:00-13:00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Деловая игра</a:t>
                      </a:r>
                    </a:p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«Отчаянные домохозяйства»</a:t>
                      </a:r>
                    </a:p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Ведущие - учителя</a:t>
                      </a:r>
                    </a:p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ГБОУ Школа № 1517</a:t>
                      </a:r>
                    </a:p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А.В. Дубенко, В.А. Кравченко</a:t>
                      </a:r>
                    </a:p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Ссылка на регистрацию</a:t>
                      </a:r>
                    </a:p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hlinkClick r:id="rId6"/>
                        </a:rPr>
                        <a:t>https://school1517.ru/forms/20250914-6-1/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marR="10160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Ауд. 103, ул.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12:00-13:00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615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«Учимся планировать расходы личного бюджета»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  <a:p>
                      <a:pPr marL="69850" marR="615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Ведущий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-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Е.В. Цатурова,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учитель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ГБОУ Школа № 1517</a:t>
                      </a:r>
                    </a:p>
                    <a:p>
                      <a:pPr marL="69850" marR="10160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Ссылка на регистрацию</a:t>
                      </a:r>
                    </a:p>
                    <a:p>
                      <a:pPr marL="69850" marR="10160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hlinkClick r:id="rId7"/>
                        </a:rPr>
                        <a:t>https://school1517.ru/forms/20250914-6-2/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</a:p>
                    <a:p>
                      <a:pPr marL="69850" marR="10160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Ауд. 314, ул.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63001"/>
                  </a:ext>
                </a:extLst>
              </a:tr>
              <a:tr h="1171592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12:15-13:30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Диалог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«Ребенок и финансы»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Как детей познакомить с понятием «семейный бюджет»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Ведущие: А.П. Махноносова, Л.А. Каченовская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Ссылка на регистрацию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hlinkClick r:id="rId8"/>
                        </a:rPr>
                        <a:t>https://school1517.ru/forms/20250914-5/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Ауд. 104, ул.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13:00-13:45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615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Деловая игра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«Семейный бюджет»</a:t>
                      </a:r>
                    </a:p>
                    <a:p>
                      <a:pPr marL="69850" marR="615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Ведущий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–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Т.Р. </a:t>
                      </a:r>
                      <a:r>
                        <a:rPr lang="ru-RU" sz="1050" b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Еремина,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учитель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ГБОУ Школа № 1517</a:t>
                      </a:r>
                    </a:p>
                    <a:p>
                      <a:pPr marL="69850" marR="615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Ссылка на регистрацию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hlinkClick r:id="rId4"/>
                        </a:rPr>
                        <a:t>https://school1517.ru/forms/20250914-6-6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</a:p>
                    <a:p>
                      <a:pPr marL="69850" marR="6159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Ауд. 314, ул.</a:t>
                      </a:r>
                      <a:r>
                        <a:rPr lang="ru-RU" sz="1050" b="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050" b="0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105939"/>
                  </a:ext>
                </a:extLst>
              </a:tr>
              <a:tr h="385283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11:00-14:00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marL="5715" marR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Показ</a:t>
                      </a:r>
                      <a:r>
                        <a:rPr lang="ru-RU" sz="1050" b="1" spc="-4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видеороликов</a:t>
                      </a:r>
                      <a:r>
                        <a:rPr lang="ru-RU" sz="1050" b="1" spc="-25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по</a:t>
                      </a:r>
                      <a:r>
                        <a:rPr lang="ru-RU" sz="1050" b="1" spc="-35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финансовой</a:t>
                      </a:r>
                      <a:r>
                        <a:rPr lang="ru-RU" sz="1050" b="1" spc="-4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грамотности</a:t>
                      </a:r>
                      <a:r>
                        <a:rPr lang="ru-RU" sz="1050" b="1" spc="-4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и</a:t>
                      </a:r>
                      <a:r>
                        <a:rPr lang="ru-RU" sz="1050" b="1" spc="-4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основам</a:t>
                      </a:r>
                      <a:r>
                        <a:rPr lang="ru-RU" sz="1050" b="1" spc="-35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предпринимательства (на мониторах в зонах рекреации)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349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87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>
          <a:xfrm>
            <a:off x="10931129" y="7102446"/>
            <a:ext cx="1036407" cy="365125"/>
          </a:xfrm>
        </p:spPr>
        <p:txBody>
          <a:bodyPr/>
          <a:lstStyle/>
          <a:p>
            <a:fld id="{1D33F704-FAAB-46D5-8C6C-F87D06879AB3}" type="slidenum">
              <a:rPr lang="ru-RU" smtClean="0">
                <a:latin typeface="Unbounded" pitchFamily="2" charset="-52"/>
              </a:rPr>
              <a:pPr/>
              <a:t>2</a:t>
            </a:fld>
            <a:endParaRPr lang="ru-RU" dirty="0">
              <a:latin typeface="Unbounded" pitchFamily="2" charset="-52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0DC7253-6852-4A82-8FEA-EE4929F4D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367798"/>
              </p:ext>
            </p:extLst>
          </p:nvPr>
        </p:nvGraphicFramePr>
        <p:xfrm>
          <a:off x="259932" y="1476664"/>
          <a:ext cx="11599056" cy="48949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19782">
                  <a:extLst>
                    <a:ext uri="{9D8B030D-6E8A-4147-A177-3AD203B41FA5}">
                      <a16:colId xmlns:a16="http://schemas.microsoft.com/office/drawing/2014/main" val="3702479758"/>
                    </a:ext>
                  </a:extLst>
                </a:gridCol>
                <a:gridCol w="2968144">
                  <a:extLst>
                    <a:ext uri="{9D8B030D-6E8A-4147-A177-3AD203B41FA5}">
                      <a16:colId xmlns:a16="http://schemas.microsoft.com/office/drawing/2014/main" val="1544761738"/>
                    </a:ext>
                  </a:extLst>
                </a:gridCol>
                <a:gridCol w="717448">
                  <a:extLst>
                    <a:ext uri="{9D8B030D-6E8A-4147-A177-3AD203B41FA5}">
                      <a16:colId xmlns:a16="http://schemas.microsoft.com/office/drawing/2014/main" val="1936585330"/>
                    </a:ext>
                  </a:extLst>
                </a:gridCol>
                <a:gridCol w="3135114">
                  <a:extLst>
                    <a:ext uri="{9D8B030D-6E8A-4147-A177-3AD203B41FA5}">
                      <a16:colId xmlns:a16="http://schemas.microsoft.com/office/drawing/2014/main" val="1911402435"/>
                    </a:ext>
                  </a:extLst>
                </a:gridCol>
                <a:gridCol w="755751">
                  <a:extLst>
                    <a:ext uri="{9D8B030D-6E8A-4147-A177-3AD203B41FA5}">
                      <a16:colId xmlns:a16="http://schemas.microsoft.com/office/drawing/2014/main" val="904156114"/>
                    </a:ext>
                  </a:extLst>
                </a:gridCol>
                <a:gridCol w="3302817">
                  <a:extLst>
                    <a:ext uri="{9D8B030D-6E8A-4147-A177-3AD203B41FA5}">
                      <a16:colId xmlns:a16="http://schemas.microsoft.com/office/drawing/2014/main" val="4103375877"/>
                    </a:ext>
                  </a:extLst>
                </a:gridCol>
              </a:tblGrid>
              <a:tr h="321308">
                <a:tc gridSpan="2">
                  <a:txBody>
                    <a:bodyPr/>
                    <a:lstStyle/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spc="-10" dirty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Начальная школа (1-4 </a:t>
                      </a:r>
                      <a:r>
                        <a:rPr lang="ru-RU" sz="1100" b="1" spc="-10" dirty="0" smtClean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классы</a:t>
                      </a:r>
                      <a:r>
                        <a:rPr lang="ru-RU" sz="1100" b="1" spc="-1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)</a:t>
                      </a:r>
                    </a:p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ул.</a:t>
                      </a:r>
                      <a:r>
                        <a:rPr lang="ru-RU" sz="1100" b="0" baseline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 Живописная, д.11, корп.3</a:t>
                      </a:r>
                      <a:endParaRPr lang="ru-RU" sz="1100" b="0" dirty="0" smtClean="0">
                        <a:solidFill>
                          <a:schemeClr val="bg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304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9850" marR="0" lvl="0" indent="0" algn="ctr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26970" algn="l"/>
                        </a:tabLst>
                        <a:defRPr/>
                      </a:pPr>
                      <a:r>
                        <a:rPr lang="ru-RU" sz="1100" b="1" dirty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Средняя школа (5-9 </a:t>
                      </a:r>
                      <a:r>
                        <a:rPr lang="ru-RU" sz="1100" b="1" dirty="0" smtClean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классы)</a:t>
                      </a:r>
                    </a:p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26970" algn="l"/>
                        </a:tabLst>
                        <a:defRPr/>
                      </a:pPr>
                      <a:r>
                        <a:rPr lang="ru-RU" sz="1100" b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ул.</a:t>
                      </a:r>
                      <a:r>
                        <a:rPr lang="ru-RU" sz="1100" b="0" baseline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100" b="0" dirty="0" smtClean="0">
                        <a:solidFill>
                          <a:schemeClr val="bg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3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Старшая школа (10-11 </a:t>
                      </a:r>
                      <a:r>
                        <a:rPr lang="ru-RU" sz="1000" b="1" dirty="0" smtClean="0">
                          <a:solidFill>
                            <a:srgbClr val="FFFFFF"/>
                          </a:solidFill>
                          <a:effectLst/>
                          <a:latin typeface="Montserrat" pitchFamily="2" charset="-52"/>
                        </a:rPr>
                        <a:t>классы)</a:t>
                      </a:r>
                    </a:p>
                    <a:p>
                      <a:pPr marL="6985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ул.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Montserrat" pitchFamily="2" charset="-52"/>
                        </a:rPr>
                        <a:t> Живописная, д.11, корп.1</a:t>
                      </a:r>
                      <a:endParaRPr lang="ru-RU" sz="1000" b="0" dirty="0" smtClean="0">
                        <a:solidFill>
                          <a:schemeClr val="bg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304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017391"/>
                  </a:ext>
                </a:extLst>
              </a:tr>
              <a:tr h="208021">
                <a:tc gridSpan="6"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11:00-11:30</a:t>
                      </a:r>
                      <a:r>
                        <a:rPr lang="ru-RU" sz="1050" b="0" spc="-10" baseline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ТОРЖЕСТВЕННОЕ</a:t>
                      </a:r>
                      <a:r>
                        <a:rPr lang="ru-RU" sz="1050" b="1" spc="6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ОТКРЫТИЕ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61340"/>
                  </a:ext>
                </a:extLst>
              </a:tr>
              <a:tr h="1179431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11:00-14:00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Веб-квест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«В мире финансов» </a:t>
                      </a:r>
                      <a:b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</a:b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(3-4 класс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)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11:00-14:00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41300" indent="-1714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Веб-квест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«В мире финансов» </a:t>
                      </a:r>
                      <a:b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</a:br>
                      <a:r>
                        <a:rPr lang="ru-RU" sz="1050" b="0" i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(5-9 классы)</a:t>
                      </a:r>
                    </a:p>
                    <a:p>
                      <a:pPr marL="241300" indent="-1714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Онлайн-квиз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«Финансы и история» </a:t>
                      </a:r>
                      <a:b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</a:br>
                      <a:r>
                        <a:rPr lang="ru-RU" sz="1050" b="0" i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(8-9 классы)</a:t>
                      </a:r>
                    </a:p>
                    <a:p>
                      <a:pPr marL="241300" indent="-1714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Онлайн-викторина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«Финансовая грамотность. Разумные решения» </a:t>
                      </a:r>
                      <a:b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</a:br>
                      <a:r>
                        <a:rPr lang="ru-RU" sz="1050" b="0" i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(9 классы)</a:t>
                      </a:r>
                      <a:endParaRPr lang="ru-RU" sz="1050" b="0" i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11:00-14:00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41300" indent="-1714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Веб-квест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«В мире финансов» </a:t>
                      </a:r>
                    </a:p>
                    <a:p>
                      <a:pPr marL="241300" indent="-1714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Онлайн-викторина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«Финансовая грамотность. Разумные решения» </a:t>
                      </a:r>
                    </a:p>
                    <a:p>
                      <a:pPr marL="241300" indent="-1714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Онлайн-квиз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«Финансы и история» 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621408"/>
                  </a:ext>
                </a:extLst>
              </a:tr>
              <a:tr h="595269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11:30-12:15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Просмотр мультфильмов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«Петя и птицы» и др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. </a:t>
                      </a:r>
                      <a:r>
                        <a:rPr lang="ru-RU" sz="1050" b="1" spc="-10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(на мониторах в зонах рекреации)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https://fincult.info/teaching/multiki-o-finansakh-5/</a:t>
                      </a:r>
                      <a:r>
                        <a:rPr lang="ru-RU" sz="1050" b="0" i="1" dirty="0" smtClean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50" b="0" i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11:30-12:15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Просветительский урок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на тему «Семейный бюджет и финансовое планирование»</a:t>
                      </a: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11:30-</a:t>
                      </a:r>
                    </a:p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12:15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Онлайн-викторины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по базовым финансовым знаниям для учащихся 10-11 классов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936292"/>
                  </a:ext>
                </a:extLst>
              </a:tr>
              <a:tr h="560122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12:20-13:05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Настольная игра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«Шаги к успеху» </a:t>
                      </a:r>
                      <a:b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</a:b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(1-4</a:t>
                      </a:r>
                      <a:r>
                        <a:rPr lang="ru-RU" sz="1050" b="0" baseline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классы)*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12:20-13:05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1016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Объяснение финансовых терминов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(Карточки «Скажи иначе»),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разбор поговорок о финансах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*</a:t>
                      </a: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12:20-13:05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10160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Деловая игра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«Отчаянные домохозяйства»*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363001"/>
                  </a:ext>
                </a:extLst>
              </a:tr>
              <a:tr h="481442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13:10-13:55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Индивидуальная игра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«Загадки и задачки по финансовой грамотности»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13:10-13:55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 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Дидактическая игра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«Финансовые ребусы»</a:t>
                      </a: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13:10-13:55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marR="615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Дидактическая игра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«ФинИгра»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105939"/>
                  </a:ext>
                </a:extLst>
              </a:tr>
              <a:tr h="704488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13:55-14:00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Подведение итогов</a:t>
                      </a: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,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награждение победителей</a:t>
                      </a: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за игру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«Загадки и задачки по финансовой грамотности»**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13:55-14:00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Подведение итогов</a:t>
                      </a: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,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награждение победителей</a:t>
                      </a:r>
                      <a:r>
                        <a:rPr lang="ru-RU" sz="1050" b="0" spc="-10" baseline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за игру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«Финансовые ребусы»**</a:t>
                      </a:r>
                    </a:p>
                  </a:txBody>
                  <a:tcPr marL="36000" marR="36000" marT="36000" marB="3600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13:55-14:00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Подведение итогов</a:t>
                      </a: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,</a:t>
                      </a:r>
                    </a:p>
                    <a:p>
                      <a:pPr marL="698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награждение победителей</a:t>
                      </a:r>
                      <a:r>
                        <a:rPr lang="ru-RU" sz="1050" b="0" spc="-10" baseline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за игру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«ФинИгра»**</a:t>
                      </a:r>
                    </a:p>
                  </a:txBody>
                  <a:tcPr marL="36000" marR="36000" marT="36000" marB="3600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38222"/>
                  </a:ext>
                </a:extLst>
              </a:tr>
              <a:tr h="387860"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11:00-14:00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marL="5715" marR="5080" algn="ctr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Показ</a:t>
                      </a:r>
                      <a:r>
                        <a:rPr lang="ru-RU" sz="1050" b="1" spc="-4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видеороликов</a:t>
                      </a:r>
                      <a:r>
                        <a:rPr lang="ru-RU" sz="1050" b="1" spc="-25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по</a:t>
                      </a:r>
                      <a:r>
                        <a:rPr lang="ru-RU" sz="1050" b="1" spc="-35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финансовой</a:t>
                      </a:r>
                      <a:r>
                        <a:rPr lang="ru-RU" sz="1050" b="1" spc="-4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грамотности</a:t>
                      </a:r>
                      <a:r>
                        <a:rPr lang="ru-RU" sz="1050" b="1" spc="-4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и</a:t>
                      </a:r>
                      <a:r>
                        <a:rPr lang="ru-RU" sz="1050" b="1" spc="-4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основам</a:t>
                      </a:r>
                      <a:r>
                        <a:rPr lang="ru-RU" sz="1050" b="1" spc="-35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 </a:t>
                      </a:r>
                      <a:r>
                        <a:rPr lang="ru-RU" sz="1050" b="1" spc="-10" dirty="0">
                          <a:solidFill>
                            <a:schemeClr val="tx1"/>
                          </a:solidFill>
                          <a:effectLst/>
                          <a:latin typeface="Montserrat" pitchFamily="2" charset="-52"/>
                        </a:rPr>
                        <a:t>предпринимательства (на мониторах в зонах рекреации)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Montserrat" pitchFamily="2" charset="-5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349391"/>
                  </a:ext>
                </a:extLst>
              </a:tr>
            </a:tbl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73668" y="-1442"/>
            <a:ext cx="6804703" cy="1281869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Unbounded" pitchFamily="2" charset="-52"/>
              </a:rPr>
              <a:t>Единая программа </a:t>
            </a:r>
            <a:r>
              <a:rPr lang="ru-RU" sz="2400" dirty="0" smtClean="0">
                <a:latin typeface="Unbounded" pitchFamily="2" charset="-52"/>
              </a:rPr>
              <a:t>в день </a:t>
            </a:r>
            <a:r>
              <a:rPr lang="ru-RU" sz="2400" dirty="0">
                <a:latin typeface="Unbounded" pitchFamily="2" charset="-52"/>
              </a:rPr>
              <a:t>Фестиваля в </a:t>
            </a:r>
            <a:r>
              <a:rPr lang="ru-RU" sz="2400" dirty="0" smtClean="0">
                <a:latin typeface="Unbounded" pitchFamily="2" charset="-52"/>
              </a:rPr>
              <a:t>ГБОУ Школа № 1517</a:t>
            </a:r>
            <a:endParaRPr lang="ru-RU" sz="2400" dirty="0">
              <a:latin typeface="Unbounded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4269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3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634</Words>
  <Application>Microsoft Office PowerPoint</Application>
  <PresentationFormat>Широкоэкранный</PresentationFormat>
  <Paragraphs>114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Montserrat</vt:lpstr>
      <vt:lpstr>Tahoma</vt:lpstr>
      <vt:lpstr>Times New Roman</vt:lpstr>
      <vt:lpstr>Unbounded</vt:lpstr>
      <vt:lpstr>Тема Office</vt:lpstr>
      <vt:lpstr>Единая программа в день Фестиваля в ГБОУ Школа № 1517</vt:lpstr>
      <vt:lpstr>Единая программа в день Фестиваля в ГБОУ Школа № 1517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Гарянин Г.А.</dc:creator>
  <cp:lastModifiedBy>юлия тельная</cp:lastModifiedBy>
  <cp:revision>40</cp:revision>
  <dcterms:created xsi:type="dcterms:W3CDTF">2025-09-01T06:44:26Z</dcterms:created>
  <dcterms:modified xsi:type="dcterms:W3CDTF">2025-09-17T06:58:57Z</dcterms:modified>
</cp:coreProperties>
</file>